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62" r:id="rId9"/>
    <p:sldId id="273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cap="none" spc="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cap="none" spc="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9"/>
    </mc:Choice>
    <mc:Fallback xmlns="">
      <p:transition spd="slow" advTm="9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91091" y="1340768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الاثلين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7826" name="Picture 2" descr="https://tse2.mm.bing.net/th?id=OIP.bCG6qzJUz6Nc7P-FmkDEfgHaIL&amp;pid=Api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59" y="2636912"/>
            <a:ext cx="4968552" cy="36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"/>
    </mc:Choice>
    <mc:Fallback xmlns="">
      <p:transition spd="slow" advTm="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99592" y="476673"/>
            <a:ext cx="73448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4000" b="1" dirty="0">
                <a:latin typeface="Andalus" pitchFamily="18" charset="-78"/>
                <a:cs typeface="Andalus" pitchFamily="18" charset="-78"/>
              </a:rPr>
              <a:t>تاريخ الاكتشاف في النباتات</a:t>
            </a:r>
          </a:p>
          <a:p>
            <a:pPr algn="just"/>
            <a:r>
              <a:rPr lang="ar-IQ" sz="2800" b="1" dirty="0"/>
              <a:t>تم استخدام </a:t>
            </a:r>
            <a:r>
              <a:rPr lang="ar-IQ" sz="2800" b="1" dirty="0" err="1"/>
              <a:t>الإيثيلين</a:t>
            </a:r>
            <a:r>
              <a:rPr lang="ar-IQ" sz="2800" b="1" dirty="0"/>
              <a:t> في الممارسة العملية منذ قدماء المصريين ، الذين </a:t>
            </a:r>
            <a:r>
              <a:rPr lang="ar-IQ" sz="2800" b="1" dirty="0" smtClean="0"/>
              <a:t>لاحظوا ان غاز المتحرر من ثمار </a:t>
            </a:r>
            <a:r>
              <a:rPr lang="ar-IQ" sz="2800" b="1" dirty="0"/>
              <a:t>التين </a:t>
            </a:r>
            <a:r>
              <a:rPr lang="ar-IQ" sz="2800" b="1" dirty="0" smtClean="0"/>
              <a:t>يمكن ان يكون محفزا الى النضج</a:t>
            </a:r>
            <a:r>
              <a:rPr lang="ar-IQ" sz="2800" b="1" dirty="0"/>
              <a:t>. كان الصينيون القدماء يحرقون البخور في غرف مغلقة لتعزيز نضج الكمثرى. في عام 1864 ، أظهر تسرب الغاز من أضواء الشوارع توقف النمو ، والتواء النباتات ، وسماكة غير طبيعية للسيقان (الاستجابة الثلاثية) (</a:t>
            </a:r>
            <a:r>
              <a:rPr lang="en-US" sz="2800" b="1" dirty="0" err="1"/>
              <a:t>Arteca</a:t>
            </a:r>
            <a:r>
              <a:rPr lang="en-US" sz="2800" b="1" dirty="0"/>
              <a:t> ، 1996 ؛ Salisbury and Ross ، 1992). </a:t>
            </a:r>
            <a:r>
              <a:rPr lang="ar-IQ" sz="2800" b="1" dirty="0"/>
              <a:t>في عام 1901 ، أظهر عالم روسي يدعى ديميتري </a:t>
            </a:r>
            <a:r>
              <a:rPr lang="ar-IQ" sz="2800" b="1" dirty="0" err="1"/>
              <a:t>نيلوبو</a:t>
            </a:r>
            <a:r>
              <a:rPr lang="ar-IQ" sz="2800" b="1" dirty="0"/>
              <a:t> أن العنصر النشط هو </a:t>
            </a:r>
            <a:r>
              <a:rPr lang="ar-IQ" sz="2800" b="1" dirty="0" err="1"/>
              <a:t>الإيثيلين</a:t>
            </a:r>
            <a:r>
              <a:rPr lang="ar-IQ" sz="2800" b="1" dirty="0"/>
              <a:t> </a:t>
            </a:r>
            <a:r>
              <a:rPr lang="ar-IQ" sz="2800" b="1" dirty="0" smtClean="0"/>
              <a:t>. وفي </a:t>
            </a:r>
            <a:r>
              <a:rPr lang="ar-IQ" sz="2800" b="1" dirty="0"/>
              <a:t>عام 1935 ، اقترح </a:t>
            </a:r>
            <a:r>
              <a:rPr lang="ar-IQ" sz="2800" b="1" dirty="0" err="1"/>
              <a:t>كروكر</a:t>
            </a:r>
            <a:r>
              <a:rPr lang="ar-IQ" sz="2800" b="1" dirty="0"/>
              <a:t> أن </a:t>
            </a:r>
            <a:r>
              <a:rPr lang="ar-IQ" sz="2800" b="1" dirty="0" err="1"/>
              <a:t>الإيثيلين</a:t>
            </a:r>
            <a:r>
              <a:rPr lang="ar-IQ" sz="2800" b="1" dirty="0"/>
              <a:t> هو هرمون النبات المسؤول عن نضج الفاكهة وكذلك تثبيط الأنسجة النباتية </a:t>
            </a:r>
            <a:r>
              <a:rPr lang="ar-IQ" sz="2800" b="1" dirty="0" smtClean="0"/>
              <a:t>. ومن </a:t>
            </a:r>
            <a:r>
              <a:rPr lang="ar-IQ" sz="2800" b="1" dirty="0"/>
              <a:t>المعروف الآن أن </a:t>
            </a:r>
            <a:r>
              <a:rPr lang="ar-IQ" sz="2800" b="1" dirty="0" err="1"/>
              <a:t>الإثيلين</a:t>
            </a:r>
            <a:r>
              <a:rPr lang="ar-IQ" sz="2800" b="1" dirty="0"/>
              <a:t> لديه العديد من الوظائف الأخرى كذلك</a:t>
            </a: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25"/>
    </mc:Choice>
    <mc:Fallback xmlns="">
      <p:transition spd="slow" advTm="51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7624" y="836713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b="1" dirty="0" err="1"/>
              <a:t>الإيثيلين</a:t>
            </a:r>
            <a:r>
              <a:rPr lang="ar-IQ" sz="2000" b="1" dirty="0"/>
              <a:t> </a:t>
            </a:r>
            <a:r>
              <a:rPr lang="ar-IQ" sz="2000" b="1" dirty="0" smtClean="0"/>
              <a:t>هو </a:t>
            </a:r>
            <a:r>
              <a:rPr lang="ar-IQ" sz="2000" b="1" dirty="0"/>
              <a:t>هيدروكربون له </a:t>
            </a:r>
            <a:r>
              <a:rPr lang="ar-IQ" sz="2000" b="1" dirty="0" err="1" smtClean="0"/>
              <a:t>الصيغه</a:t>
            </a:r>
            <a:r>
              <a:rPr lang="ar-IQ" sz="2000" b="1" dirty="0" smtClean="0"/>
              <a:t> </a:t>
            </a:r>
            <a:r>
              <a:rPr lang="en-US" sz="2000" b="1" dirty="0" smtClean="0"/>
              <a:t> C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</a:t>
            </a:r>
            <a:r>
              <a:rPr lang="ar-IQ" sz="2000" b="1" dirty="0"/>
              <a:t>أو </a:t>
            </a:r>
            <a:r>
              <a:rPr lang="en-US" sz="2000" b="1" dirty="0" smtClean="0"/>
              <a:t> CH2</a:t>
            </a:r>
            <a:r>
              <a:rPr lang="en-US" sz="2000" b="1" dirty="0"/>
              <a:t>. </a:t>
            </a:r>
            <a:r>
              <a:rPr lang="ar-IQ" sz="2000" b="1" dirty="0"/>
              <a:t>إنه غاز قابل للاشتعال عديم اللون وله رائحة "حلوة </a:t>
            </a:r>
            <a:r>
              <a:rPr lang="ar-IQ" sz="2000" b="1" dirty="0" smtClean="0"/>
              <a:t> </a:t>
            </a:r>
            <a:r>
              <a:rPr lang="ar-IQ" sz="2000" b="1" dirty="0"/>
              <a:t>باهتة عندما يكون نقيًا</a:t>
            </a:r>
            <a:r>
              <a:rPr lang="ar-IQ" sz="2000" b="1" dirty="0" smtClean="0"/>
              <a:t>. وهو </a:t>
            </a:r>
            <a:r>
              <a:rPr lang="ar-IQ" sz="2000" b="1" dirty="0"/>
              <a:t>أبسط </a:t>
            </a:r>
            <a:r>
              <a:rPr lang="ar-IQ" sz="2000" b="1" dirty="0" err="1"/>
              <a:t>الألكين</a:t>
            </a:r>
            <a:r>
              <a:rPr lang="ar-IQ" sz="2000" b="1" dirty="0"/>
              <a:t> (هيدروكربون له روابط مزدوجة من الكربون إلى الكربون).</a:t>
            </a:r>
          </a:p>
          <a:p>
            <a:pPr algn="just"/>
            <a:endParaRPr lang="ar-IQ" sz="2000" b="1" dirty="0"/>
          </a:p>
          <a:p>
            <a:pPr algn="just"/>
            <a:r>
              <a:rPr lang="ar-IQ" sz="2000" b="1" dirty="0"/>
              <a:t>يستخدم </a:t>
            </a:r>
            <a:r>
              <a:rPr lang="ar-IQ" sz="2000" b="1" dirty="0" err="1"/>
              <a:t>الإيثيلين</a:t>
            </a:r>
            <a:r>
              <a:rPr lang="ar-IQ" sz="2000" b="1" dirty="0"/>
              <a:t> على نطاق واسع في الصناعة الكيميائية ، وإنتاجه في جميع أنحاء العالم (أكثر من 150 مليون طن في عام 2016 </a:t>
            </a:r>
            <a:r>
              <a:rPr lang="ar-IQ" sz="2000" b="1" dirty="0" smtClean="0"/>
              <a:t>يتجاوز </a:t>
            </a:r>
            <a:r>
              <a:rPr lang="ar-IQ" sz="2000" b="1" dirty="0"/>
              <a:t>إنتاج أي مركب عضوي آخر. </a:t>
            </a:r>
            <a:r>
              <a:rPr lang="ar-IQ" sz="2000" b="1" dirty="0" smtClean="0"/>
              <a:t>يتجه </a:t>
            </a:r>
            <a:r>
              <a:rPr lang="ar-IQ" sz="2000" b="1" dirty="0"/>
              <a:t>جزء كبير من هذا الإنتاج إلى البولي </a:t>
            </a:r>
            <a:r>
              <a:rPr lang="ar-IQ" sz="2000" b="1" dirty="0" err="1"/>
              <a:t>إيثيلين</a:t>
            </a:r>
            <a:r>
              <a:rPr lang="ar-IQ" sz="2000" b="1" dirty="0"/>
              <a:t> ، وهو عبارة عن سلاسل </a:t>
            </a:r>
            <a:r>
              <a:rPr lang="ar-IQ" sz="2000" b="1" dirty="0" err="1"/>
              <a:t>بوليمرية</a:t>
            </a:r>
            <a:r>
              <a:rPr lang="ar-IQ" sz="2000" b="1" dirty="0"/>
              <a:t> تحتوي على وحدات بلاستيكية تستخدم على نطاق واسع في وحدات </a:t>
            </a:r>
            <a:r>
              <a:rPr lang="ar-IQ" sz="2000" b="1" dirty="0" err="1"/>
              <a:t>الإيثيلين</a:t>
            </a:r>
            <a:r>
              <a:rPr lang="ar-IQ" sz="2000" b="1" dirty="0"/>
              <a:t> بأطوال مختلفة. </a:t>
            </a:r>
            <a:r>
              <a:rPr lang="ar-IQ" sz="2000" b="1" dirty="0" err="1"/>
              <a:t>الإيثيلين</a:t>
            </a:r>
            <a:r>
              <a:rPr lang="ar-IQ" sz="2000" b="1" dirty="0"/>
              <a:t> هو أيضا هرمون نبات طبيعي مهم ويستخدم في الزراعة لفرض نضج </a:t>
            </a:r>
            <a:r>
              <a:rPr lang="ar-IQ" sz="2000" b="1" dirty="0" smtClean="0"/>
              <a:t>الثمار. </a:t>
            </a:r>
            <a:r>
              <a:rPr lang="ar-IQ" sz="2000" b="1" dirty="0" err="1"/>
              <a:t>هيدرات</a:t>
            </a:r>
            <a:r>
              <a:rPr lang="ar-IQ" sz="2000" b="1" dirty="0"/>
              <a:t> </a:t>
            </a:r>
            <a:r>
              <a:rPr lang="ar-IQ" sz="2000" b="1" dirty="0" err="1"/>
              <a:t>الإيثيلين</a:t>
            </a:r>
            <a:r>
              <a:rPr lang="ar-IQ" sz="2000" b="1" dirty="0"/>
              <a:t> هي الإيثانول</a:t>
            </a:r>
          </a:p>
        </p:txBody>
      </p:sp>
      <p:pic>
        <p:nvPicPr>
          <p:cNvPr id="68610" name="Picture 2" descr="https://tse4.mm.bing.net/th?id=OIP.gswBNJHxFLW4to8g41r4xgHaCY&amp;pid=Api&amp;P=0&amp;w=485&amp;h=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45148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4"/>
    </mc:Choice>
    <mc:Fallback xmlns="">
      <p:transition spd="slow" advTm="14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اليه </a:t>
            </a:r>
            <a:r>
              <a:rPr lang="ar-IQ" b="1" dirty="0" err="1" smtClean="0"/>
              <a:t>تاثير</a:t>
            </a:r>
            <a:r>
              <a:rPr lang="ar-IQ" b="1" dirty="0" smtClean="0"/>
              <a:t> الاثلين في عملية النضج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ان الاثلين يلعب دورا في زيادة نفاذية الاغشية </a:t>
            </a:r>
            <a:r>
              <a:rPr lang="ar-IQ" dirty="0" err="1" smtClean="0"/>
              <a:t>الثمرية</a:t>
            </a:r>
            <a:r>
              <a:rPr lang="ar-IQ" dirty="0" smtClean="0"/>
              <a:t> نتيجة </a:t>
            </a:r>
            <a:r>
              <a:rPr lang="ar-IQ" dirty="0" err="1" smtClean="0"/>
              <a:t>لتاثيرة</a:t>
            </a:r>
            <a:r>
              <a:rPr lang="ar-IQ" dirty="0" smtClean="0"/>
              <a:t> اما بصورة مباشرة او غير مباشرة عبر تحفيز تكوين حامض </a:t>
            </a:r>
            <a:r>
              <a:rPr lang="ar-IQ" dirty="0" err="1" smtClean="0"/>
              <a:t>الابسيسيك</a:t>
            </a:r>
            <a:endParaRPr lang="ar-IQ" dirty="0" smtClean="0"/>
          </a:p>
          <a:p>
            <a:r>
              <a:rPr lang="ar-IQ" dirty="0" smtClean="0"/>
              <a:t>يمكن ان يكون له دورا فعالا في تنشيط وتحفيز بعض الانزيمات التي تعمل على الاسراع من عملية النضج</a:t>
            </a:r>
            <a:endParaRPr lang="ar-IQ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6"/>
    </mc:Choice>
    <mc:Fallback xmlns="">
      <p:transition spd="slow" advTm="23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وجود الاثلين والعوامل المؤثرة على </a:t>
            </a:r>
            <a:r>
              <a:rPr lang="ar-IQ" b="1" dirty="0" err="1" smtClean="0"/>
              <a:t>انتشارة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0106" y="1196752"/>
            <a:ext cx="8229600" cy="4525963"/>
          </a:xfrm>
        </p:spPr>
        <p:txBody>
          <a:bodyPr/>
          <a:lstStyle/>
          <a:p>
            <a:r>
              <a:rPr lang="ar-IQ" dirty="0" smtClean="0"/>
              <a:t>يتحرر الاثلين من الثمار الناضجة والبذور النابتة ، كما ان الاثلين </a:t>
            </a:r>
            <a:r>
              <a:rPr lang="ar-IQ" dirty="0" err="1" smtClean="0"/>
              <a:t>يتاثر</a:t>
            </a:r>
            <a:r>
              <a:rPr lang="ar-IQ" dirty="0" smtClean="0"/>
              <a:t> </a:t>
            </a:r>
            <a:r>
              <a:rPr lang="ar-IQ" dirty="0" err="1" smtClean="0"/>
              <a:t>بالاوكسين</a:t>
            </a:r>
            <a:r>
              <a:rPr lang="ar-IQ" dirty="0" smtClean="0"/>
              <a:t> والمعاملة به اذ يمكن ان يزيد تحرر الاثلين من الانسجة المعاملة بضعفين، كما </a:t>
            </a:r>
            <a:r>
              <a:rPr lang="ar-IQ" dirty="0" err="1" smtClean="0"/>
              <a:t>يتاثر</a:t>
            </a:r>
            <a:r>
              <a:rPr lang="ar-IQ" dirty="0" smtClean="0"/>
              <a:t> الاثلين بالحرارة والظروف </a:t>
            </a:r>
            <a:r>
              <a:rPr lang="ar-IQ" dirty="0" err="1" smtClean="0"/>
              <a:t>البيئيه</a:t>
            </a:r>
            <a:endParaRPr lang="ar-IQ" dirty="0" smtClean="0"/>
          </a:p>
          <a:p>
            <a:r>
              <a:rPr lang="ar-IQ" dirty="0" smtClean="0"/>
              <a:t>يتحرك الاثلين بسهوله عبر الاغشية كونه غاز كما يمكن ان يكون ذائبا في </a:t>
            </a:r>
            <a:r>
              <a:rPr lang="ar-IQ" dirty="0" err="1" smtClean="0"/>
              <a:t>الانظمه</a:t>
            </a:r>
            <a:r>
              <a:rPr lang="ar-IQ" dirty="0" smtClean="0"/>
              <a:t> المحبة للدهون ويخضع للانتشار حسب قانون الاول للغازات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4" y="4964679"/>
            <a:ext cx="72866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4"/>
    </mc:Choice>
    <mc:Fallback xmlns="">
      <p:transition spd="slow" advTm="45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44208" y="544507"/>
            <a:ext cx="2195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/>
              <a:t>يتم </a:t>
            </a:r>
            <a:r>
              <a:rPr lang="ar-IQ" sz="2000" b="1" dirty="0"/>
              <a:t>تحويل </a:t>
            </a:r>
            <a:r>
              <a:rPr lang="ar-IQ" sz="2000" b="1" dirty="0" smtClean="0"/>
              <a:t>الحامض الاميني الميثيونين إلى مركب </a:t>
            </a:r>
            <a:r>
              <a:rPr lang="en-US" sz="2000" b="1" dirty="0" smtClean="0"/>
              <a:t> </a:t>
            </a:r>
            <a:r>
              <a:rPr lang="ar-IQ" sz="2000" b="1" dirty="0" err="1"/>
              <a:t>أدينوسيل</a:t>
            </a:r>
            <a:r>
              <a:rPr lang="ar-IQ" sz="2000" b="1" dirty="0"/>
              <a:t> ميثيونين (</a:t>
            </a:r>
            <a:r>
              <a:rPr lang="en-US" sz="2000" b="1" dirty="0"/>
              <a:t>SAM) </a:t>
            </a:r>
            <a:r>
              <a:rPr lang="ar-IQ" sz="2000" b="1" dirty="0" smtClean="0"/>
              <a:t>) من </a:t>
            </a:r>
            <a:r>
              <a:rPr lang="ar-IQ" sz="2000" b="1" dirty="0"/>
              <a:t>خلال التفاعل مع </a:t>
            </a:r>
            <a:r>
              <a:rPr lang="en-US" sz="2000" b="1" dirty="0"/>
              <a:t>ATP. </a:t>
            </a:r>
            <a:r>
              <a:rPr lang="ar-IQ" sz="2000" b="1" dirty="0"/>
              <a:t>الخطوة التالية في المسار هي تحويل </a:t>
            </a:r>
            <a:r>
              <a:rPr lang="en-US" sz="2000" b="1" dirty="0" smtClean="0"/>
              <a:t> SAM </a:t>
            </a:r>
            <a:r>
              <a:rPr lang="ar-IQ" sz="2000" b="1" dirty="0" smtClean="0"/>
              <a:t>إلى </a:t>
            </a:r>
            <a:r>
              <a:rPr lang="en-US" sz="2000" b="1" dirty="0" smtClean="0"/>
              <a:t> ACC </a:t>
            </a:r>
            <a:r>
              <a:rPr lang="ar-IQ" sz="2000" b="1" dirty="0" smtClean="0"/>
              <a:t>و </a:t>
            </a:r>
            <a:r>
              <a:rPr lang="en-US" sz="2000" b="1" dirty="0" smtClean="0"/>
              <a:t>MTA </a:t>
            </a:r>
            <a:r>
              <a:rPr lang="ar-IQ" sz="2000" b="1" dirty="0" smtClean="0"/>
              <a:t> ميثيل </a:t>
            </a:r>
            <a:r>
              <a:rPr lang="ar-IQ" sz="2000" b="1" dirty="0" err="1" smtClean="0"/>
              <a:t>ثيودينوسين</a:t>
            </a:r>
            <a:r>
              <a:rPr lang="ar-IQ" sz="2000" b="1" dirty="0" smtClean="0"/>
              <a:t>). م تنفيذ الخطوة الأخيرة في التخليق الحيوي </a:t>
            </a:r>
            <a:r>
              <a:rPr lang="ar-IQ" sz="2000" b="1" dirty="0" err="1" smtClean="0"/>
              <a:t>للإيثيلين</a:t>
            </a:r>
            <a:r>
              <a:rPr lang="ar-IQ" sz="2000" b="1" dirty="0" smtClean="0"/>
              <a:t> ، تحويل </a:t>
            </a:r>
            <a:r>
              <a:rPr lang="en-US" sz="2000" b="1" dirty="0" smtClean="0"/>
              <a:t>ACC </a:t>
            </a:r>
            <a:r>
              <a:rPr lang="ar-IQ" sz="2000" b="1" dirty="0" smtClean="0"/>
              <a:t>إلى </a:t>
            </a:r>
            <a:r>
              <a:rPr lang="ar-IQ" sz="2000" b="1" dirty="0" err="1" smtClean="0"/>
              <a:t>الإيثيلين</a:t>
            </a:r>
            <a:r>
              <a:rPr lang="ar-IQ" sz="2000" b="1" dirty="0" smtClean="0"/>
              <a:t> ، بواسطة إنزيم </a:t>
            </a:r>
            <a:r>
              <a:rPr lang="ar-IQ" sz="2000" b="1" dirty="0" err="1" smtClean="0"/>
              <a:t>أكسيديز</a:t>
            </a:r>
            <a:r>
              <a:rPr lang="ar-IQ" sz="2000" b="1" dirty="0" smtClean="0"/>
              <a:t> إنزيم مؤكسد والذي كان يسمى سابقًا "إنزيم مكون </a:t>
            </a:r>
            <a:r>
              <a:rPr lang="ar-IQ" sz="2000" b="1" dirty="0" err="1" smtClean="0"/>
              <a:t>للإثيلين</a:t>
            </a:r>
            <a:r>
              <a:rPr lang="ar-IQ" sz="2000" b="1" dirty="0" smtClean="0"/>
              <a:t>" (</a:t>
            </a:r>
            <a:r>
              <a:rPr lang="en-US" sz="2000" b="1" dirty="0" smtClean="0"/>
              <a:t>EFE)</a:t>
            </a:r>
            <a:r>
              <a:rPr lang="ar-IQ" sz="2000" b="1" dirty="0" smtClean="0"/>
              <a:t>.</a:t>
            </a:r>
            <a:endParaRPr lang="ar-IQ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634754" y="476672"/>
            <a:ext cx="527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التخليق الحيوي </a:t>
            </a:r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للاثلين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" y="1628800"/>
            <a:ext cx="6405075" cy="434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9"/>
    </mc:Choice>
    <mc:Fallback xmlns="">
      <p:transition spd="slow" advTm="1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7200" b="1" dirty="0" smtClean="0">
                <a:solidFill>
                  <a:schemeClr val="bg2">
                    <a:lumMod val="10000"/>
                  </a:schemeClr>
                </a:solidFill>
                <a:cs typeface="Diwani Simple Outline" pitchFamily="2" charset="-78"/>
              </a:rPr>
              <a:t>هدم واكسدة الاثلين</a:t>
            </a:r>
            <a:endParaRPr lang="ar-IQ" sz="7200" b="1" dirty="0">
              <a:solidFill>
                <a:schemeClr val="bg2">
                  <a:lumMod val="10000"/>
                </a:schemeClr>
              </a:solidFill>
              <a:cs typeface="Diwani Simple Outline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39752" y="1340768"/>
            <a:ext cx="5868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4800" b="1" dirty="0">
                <a:latin typeface="Andalus" pitchFamily="18" charset="-78"/>
                <a:cs typeface="Andalus" pitchFamily="18" charset="-78"/>
              </a:rPr>
              <a:t>أكسدة </a:t>
            </a:r>
            <a:r>
              <a:rPr lang="ar-IQ" sz="4800" b="1" dirty="0" err="1">
                <a:latin typeface="Andalus" pitchFamily="18" charset="-78"/>
                <a:cs typeface="Andalus" pitchFamily="18" charset="-78"/>
              </a:rPr>
              <a:t>الإيثيلين</a:t>
            </a:r>
            <a:r>
              <a:rPr lang="ar-IQ" sz="4800" b="1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r>
              <a:rPr lang="ar-IQ" sz="2800" b="1" dirty="0" smtClean="0"/>
              <a:t>يمكن </a:t>
            </a:r>
            <a:r>
              <a:rPr lang="ar-IQ" sz="2800" b="1" dirty="0"/>
              <a:t>أن </a:t>
            </a:r>
            <a:r>
              <a:rPr lang="ar-IQ" sz="2800" b="1" dirty="0" err="1"/>
              <a:t>يتأكسد</a:t>
            </a:r>
            <a:r>
              <a:rPr lang="ar-IQ" sz="2800" b="1" dirty="0"/>
              <a:t> </a:t>
            </a:r>
            <a:r>
              <a:rPr lang="ar-IQ" sz="2800" b="1" dirty="0" err="1"/>
              <a:t>الإيثيلين</a:t>
            </a:r>
            <a:r>
              <a:rPr lang="ar-IQ" sz="2800" b="1" dirty="0"/>
              <a:t> إلى أكسيد </a:t>
            </a:r>
            <a:r>
              <a:rPr lang="ar-IQ" sz="2800" b="1" dirty="0" err="1"/>
              <a:t>الإيثيلين</a:t>
            </a:r>
            <a:r>
              <a:rPr lang="ar-IQ" sz="2800" b="1" dirty="0"/>
              <a:t>. بعد ذلك ، يمكن تحلل </a:t>
            </a:r>
            <a:r>
              <a:rPr lang="ar-IQ" sz="2800" b="1" dirty="0" err="1"/>
              <a:t>الإيثيلين</a:t>
            </a:r>
            <a:r>
              <a:rPr lang="ar-IQ" sz="2800" b="1" dirty="0"/>
              <a:t> إلى </a:t>
            </a:r>
            <a:r>
              <a:rPr lang="ar-IQ" sz="2800" b="1" dirty="0" err="1"/>
              <a:t>جليكول</a:t>
            </a:r>
            <a:r>
              <a:rPr lang="ar-IQ" sz="2800" b="1" dirty="0"/>
              <a:t> </a:t>
            </a:r>
            <a:r>
              <a:rPr lang="ar-IQ" sz="2800" b="1" dirty="0" err="1"/>
              <a:t>الإيثيلين</a:t>
            </a:r>
            <a:r>
              <a:rPr lang="ar-IQ" sz="2800" b="1" dirty="0" smtClean="0"/>
              <a:t>.</a:t>
            </a:r>
          </a:p>
          <a:p>
            <a:r>
              <a:rPr lang="ar-IQ" sz="2800" b="1" dirty="0"/>
              <a:t>ومع ذلك ، في معظم الأنسجة النباتية ، وجد أن </a:t>
            </a:r>
            <a:r>
              <a:rPr lang="ar-IQ" sz="2800" b="1" dirty="0" err="1"/>
              <a:t>الإيثيلين</a:t>
            </a:r>
            <a:r>
              <a:rPr lang="ar-IQ" sz="2800" b="1" dirty="0"/>
              <a:t> </a:t>
            </a:r>
            <a:r>
              <a:rPr lang="ar-IQ" sz="2800" b="1" dirty="0" err="1"/>
              <a:t>يتأكسد</a:t>
            </a:r>
            <a:r>
              <a:rPr lang="ar-IQ" sz="2800" b="1" dirty="0"/>
              <a:t> بالكامل لثاني أكسيد الكربون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5409"/>
            <a:ext cx="1728192" cy="222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5313"/>
            <a:ext cx="7914582" cy="29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2"/>
    </mc:Choice>
    <mc:Fallback xmlns="">
      <p:transition spd="slow" advTm="52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72" y="1844824"/>
            <a:ext cx="59626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045562" y="620688"/>
            <a:ext cx="4990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الاثلين وسكون البذور</a:t>
            </a:r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2"/>
    </mc:Choice>
    <mc:Fallback xmlns="">
      <p:transition spd="slow" advTm="1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475</Words>
  <Application>Microsoft Office PowerPoint</Application>
  <PresentationFormat>عرض على الشاشة (3:4)‏</PresentationFormat>
  <Paragraphs>23</Paragraphs>
  <Slides>9</Slides>
  <Notes>0</Notes>
  <HiddenSlides>0</HiddenSlides>
  <MMClips>9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اليه تاثير الاثلين في عملية النضج</vt:lpstr>
      <vt:lpstr>وجود الاثلين والعوامل المؤثرة على انتشارة</vt:lpstr>
      <vt:lpstr>عرض تقديمي في PowerPoint</vt:lpstr>
      <vt:lpstr>هدم واكسدة الاثلين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12</cp:revision>
  <dcterms:created xsi:type="dcterms:W3CDTF">2020-04-01T21:57:04Z</dcterms:created>
  <dcterms:modified xsi:type="dcterms:W3CDTF">2022-05-07T03:27:33Z</dcterms:modified>
</cp:coreProperties>
</file>